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74" r:id="rId7"/>
    <p:sldId id="275" r:id="rId8"/>
    <p:sldId id="276" r:id="rId9"/>
    <p:sldId id="277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7" r:id="rId18"/>
    <p:sldId id="288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70" r:id="rId27"/>
    <p:sldId id="272" r:id="rId28"/>
    <p:sldId id="27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A1B22-6BAA-47BC-82EC-0846D4F8E747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B4E2A-C030-4251-9CE5-BB665BAAD6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4E2A-C030-4251-9CE5-BB665BAAD60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BA39-2C09-4C82-BBC8-4B32B55885A2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038E-B32B-43A7-A558-2A7FD60D7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BA39-2C09-4C82-BBC8-4B32B55885A2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038E-B32B-43A7-A558-2A7FD60D7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BA39-2C09-4C82-BBC8-4B32B55885A2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038E-B32B-43A7-A558-2A7FD60D7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BA39-2C09-4C82-BBC8-4B32B55885A2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038E-B32B-43A7-A558-2A7FD60D7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BA39-2C09-4C82-BBC8-4B32B55885A2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038E-B32B-43A7-A558-2A7FD60D7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BA39-2C09-4C82-BBC8-4B32B55885A2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038E-B32B-43A7-A558-2A7FD60D7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BA39-2C09-4C82-BBC8-4B32B55885A2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038E-B32B-43A7-A558-2A7FD60D7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BA39-2C09-4C82-BBC8-4B32B55885A2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038E-B32B-43A7-A558-2A7FD60D7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BA39-2C09-4C82-BBC8-4B32B55885A2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038E-B32B-43A7-A558-2A7FD60D7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BA39-2C09-4C82-BBC8-4B32B55885A2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038E-B32B-43A7-A558-2A7FD60D7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BA39-2C09-4C82-BBC8-4B32B55885A2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038E-B32B-43A7-A558-2A7FD60D7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ABA39-2C09-4C82-BBC8-4B32B55885A2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4038E-B32B-43A7-A558-2A7FD60D7F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>
                <a:solidFill>
                  <a:srgbClr val="FF0000"/>
                </a:solidFill>
              </a:rPr>
              <a:t>Здоровье человека – это главная ценность в жизни. Его не купить ни за какие деньги! Будучи больным, вы не сможете воплотить в жизнь свои мечты, не сможете отдать свои силы на преодоление жизненных задач, не сможете полностью реализоваться в современном мире.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МЫ И ЗДОРОВЫЙ ОБРАЗ ЖИЗНИ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Правила ЗОЖ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    Свежий </a:t>
            </a:r>
            <a:r>
              <a:rPr lang="ru-RU" dirty="0">
                <a:solidFill>
                  <a:srgbClr val="7030A0"/>
                </a:solidFill>
              </a:rPr>
              <a:t>воздух </a:t>
            </a: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Проветривайте </a:t>
            </a:r>
            <a:r>
              <a:rPr lang="ru-RU" dirty="0">
                <a:solidFill>
                  <a:srgbClr val="FF0000"/>
                </a:solidFill>
              </a:rPr>
              <a:t>свой дом, квартиру или офис ежедневно, выезжайте на свежий воздух. Для нормального физического состояния обязательно глубокое и правильное дыхание.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Правила ЗОЖ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     Нет </a:t>
            </a:r>
            <a:r>
              <a:rPr lang="ru-RU" dirty="0">
                <a:solidFill>
                  <a:srgbClr val="7030A0"/>
                </a:solidFill>
              </a:rPr>
              <a:t>вредным привычкам.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Также</a:t>
            </a:r>
            <a:r>
              <a:rPr lang="ru-RU" dirty="0">
                <a:solidFill>
                  <a:srgbClr val="FF0000"/>
                </a:solidFill>
              </a:rPr>
              <a:t>, к правилам здорового образа жизни относится избавление о вредных привычках, ведь они – главные враги нашего организма.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Понятие здорового образа жизни Стоковый вектор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071942"/>
            <a:ext cx="22288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Факторы, разрушающие здоровье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</a:t>
            </a:r>
            <a:r>
              <a:rPr lang="ru-RU" i="1" dirty="0" smtClean="0">
                <a:solidFill>
                  <a:srgbClr val="7030A0"/>
                </a:solidFill>
              </a:rPr>
              <a:t>Наркомания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– смертельное заболевание, при котором хроническое влечение к наркотику настолько сильно, что без лечения прекратить употреблять невозможно.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       Наркотики </a:t>
            </a:r>
            <a:r>
              <a:rPr lang="ru-RU" dirty="0">
                <a:solidFill>
                  <a:srgbClr val="FF0000"/>
                </a:solidFill>
              </a:rPr>
              <a:t>– это химические вещества, которые изменяют сознание человека (чувства, ощущение, мысли, настроение и поведение) вызывают психическую и физиологическую зависимость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Опасные заблуждения и что мы думаем о наркотиках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Я </a:t>
            </a:r>
            <a:r>
              <a:rPr lang="ru-RU" dirty="0">
                <a:solidFill>
                  <a:srgbClr val="FF0000"/>
                </a:solidFill>
              </a:rPr>
              <a:t>только попробую, это не страшно и не опасно.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Я </a:t>
            </a:r>
            <a:r>
              <a:rPr lang="ru-RU" dirty="0">
                <a:solidFill>
                  <a:srgbClr val="FF0000"/>
                </a:solidFill>
              </a:rPr>
              <a:t>в любое время могу отказаться, я не наркоман. Употребляя наркотики я буду современным, взрослым, не буду “белой вороной”, добьюсь уважения среди ровесников.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Наркотик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– некий катализатор таланта.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Наркотик</a:t>
            </a:r>
            <a:r>
              <a:rPr lang="ru-RU" dirty="0">
                <a:solidFill>
                  <a:srgbClr val="FF0000"/>
                </a:solidFill>
              </a:rPr>
              <a:t>, который принято считать слабым, для кого-то может быть сильнодействующим и смертельным средством.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     Наркотики </a:t>
            </a:r>
            <a:r>
              <a:rPr lang="ru-RU" dirty="0">
                <a:solidFill>
                  <a:srgbClr val="FF0000"/>
                </a:solidFill>
              </a:rPr>
              <a:t>отнимают наше будущее! Такова наркомания – она забирает жизни лучших, это тупик!</a:t>
            </a:r>
          </a:p>
          <a:p>
            <a:pPr algn="just"/>
            <a:r>
              <a:rPr lang="ru-RU" dirty="0">
                <a:solidFill>
                  <a:srgbClr val="FF0000"/>
                </a:solidFill>
              </a:rPr>
              <a:t> 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Факторы, разрушающие здоровье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i="1" dirty="0" smtClean="0">
                <a:solidFill>
                  <a:srgbClr val="7030A0"/>
                </a:solidFill>
              </a:rPr>
              <a:t>Алкоголизм</a:t>
            </a:r>
            <a:r>
              <a:rPr lang="ru-RU" dirty="0"/>
              <a:t> – </a:t>
            </a:r>
            <a:r>
              <a:rPr lang="ru-RU" dirty="0">
                <a:solidFill>
                  <a:srgbClr val="FF0000"/>
                </a:solidFill>
              </a:rPr>
              <a:t>это заболевание, вызванное длительным злоупотреблением спиртными напитками. Возникает сначала психическая, затем физическая зависимость от алкоголя. Алкоголь является третьим по значимости предотвратимым фактором риска в Европе и России и одной из основных причин психических расстройств,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несчастных случаев и травм.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ЗАПОМНИТЕ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i="1" dirty="0" smtClean="0">
                <a:solidFill>
                  <a:srgbClr val="7030A0"/>
                </a:solidFill>
              </a:rPr>
              <a:t>Алкоголь </a:t>
            </a:r>
            <a:r>
              <a:rPr lang="ru-RU" dirty="0"/>
              <a:t>- </a:t>
            </a:r>
            <a:r>
              <a:rPr lang="ru-RU" dirty="0">
                <a:solidFill>
                  <a:srgbClr val="FF0000"/>
                </a:solidFill>
              </a:rPr>
              <a:t>это не привычка, а болезнь, которую нужно лечить, а ещё лучше не болеть. Алкоголик деградирует, становится безынтересен знакомым и друзьям, родным и в конечном результате бесполезным для нашей страны. Алкоголь топит больше людей, чем вода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Факторы, разрушающие здоровье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ru-RU" dirty="0"/>
              <a:t>  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7030A0"/>
                </a:solidFill>
              </a:rPr>
              <a:t> Курение</a:t>
            </a:r>
            <a:r>
              <a:rPr lang="ru-RU" dirty="0"/>
              <a:t> </a:t>
            </a:r>
            <a:r>
              <a:rPr lang="ru-RU" dirty="0">
                <a:solidFill>
                  <a:srgbClr val="FF0000"/>
                </a:solidFill>
              </a:rPr>
              <a:t>– еще одна вредная привычка, отвратительная для взора. Мерзкая для обоняния, вредная для мозга и очень опасная для легких. В дыме табака содержится более 30 ядовитых веществ: никотин, углекислый газ, окись углерода, синильная кислота, аммиак, смолистые вещества, органические кислоты и другие.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СОВЕТЫ ЗДОРОВОГО ОБРАЗА ЖИЗНИ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- Имейте </a:t>
            </a:r>
            <a:r>
              <a:rPr lang="ru-RU" dirty="0">
                <a:solidFill>
                  <a:srgbClr val="FF0000"/>
                </a:solidFill>
              </a:rPr>
              <a:t>на все свое </a:t>
            </a:r>
            <a:r>
              <a:rPr lang="ru-RU" dirty="0" smtClean="0">
                <a:solidFill>
                  <a:srgbClr val="FF0000"/>
                </a:solidFill>
              </a:rPr>
              <a:t>мнение;  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- Реже </a:t>
            </a:r>
            <a:r>
              <a:rPr lang="ru-RU" dirty="0">
                <a:solidFill>
                  <a:srgbClr val="FF0000"/>
                </a:solidFill>
              </a:rPr>
              <a:t>впадать в депрессию и быть </a:t>
            </a:r>
            <a:r>
              <a:rPr lang="ru-RU" dirty="0" smtClean="0">
                <a:solidFill>
                  <a:srgbClr val="FF0000"/>
                </a:solidFill>
              </a:rPr>
              <a:t>подавленны м;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- Укрепляйте иммунную систему, это </a:t>
            </a:r>
            <a:r>
              <a:rPr lang="ru-RU" dirty="0">
                <a:solidFill>
                  <a:srgbClr val="FF0000"/>
                </a:solidFill>
              </a:rPr>
              <a:t>способствует гормон счастья (</a:t>
            </a:r>
            <a:r>
              <a:rPr lang="ru-RU" dirty="0" err="1">
                <a:solidFill>
                  <a:srgbClr val="FF0000"/>
                </a:solidFill>
              </a:rPr>
              <a:t>эндорфин</a:t>
            </a:r>
            <a:r>
              <a:rPr lang="ru-RU" dirty="0">
                <a:solidFill>
                  <a:srgbClr val="FF0000"/>
                </a:solidFill>
              </a:rPr>
              <a:t>), который вырабатывается в организм, когда человек </a:t>
            </a:r>
            <a:r>
              <a:rPr lang="ru-RU" dirty="0" smtClean="0">
                <a:solidFill>
                  <a:srgbClr val="FF0000"/>
                </a:solidFill>
              </a:rPr>
              <a:t>влюблен;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- Спите  </a:t>
            </a:r>
            <a:r>
              <a:rPr lang="ru-RU" dirty="0">
                <a:solidFill>
                  <a:srgbClr val="FF0000"/>
                </a:solidFill>
              </a:rPr>
              <a:t>лучше в прохладной комнате  </a:t>
            </a:r>
            <a:r>
              <a:rPr lang="ru-RU" dirty="0" smtClean="0">
                <a:solidFill>
                  <a:srgbClr val="FF0000"/>
                </a:solidFill>
              </a:rPr>
              <a:t>способствует </a:t>
            </a:r>
            <a:r>
              <a:rPr lang="ru-RU" dirty="0">
                <a:solidFill>
                  <a:srgbClr val="FF0000"/>
                </a:solidFill>
              </a:rPr>
              <a:t>сохранению молодости.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СОВЕТЫ ЗДОРОВОГО ОБРАЗА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Умственная </a:t>
            </a:r>
            <a:r>
              <a:rPr lang="ru-RU" dirty="0">
                <a:solidFill>
                  <a:srgbClr val="FF0000"/>
                </a:solidFill>
              </a:rPr>
              <a:t>деятельность тренирует наш головной мозг. </a:t>
            </a:r>
            <a:r>
              <a:rPr lang="ru-RU" dirty="0" smtClean="0">
                <a:solidFill>
                  <a:srgbClr val="FF0000"/>
                </a:solidFill>
              </a:rPr>
              <a:t> Замедляется </a:t>
            </a:r>
            <a:r>
              <a:rPr lang="ru-RU" dirty="0">
                <a:solidFill>
                  <a:srgbClr val="FF0000"/>
                </a:solidFill>
              </a:rPr>
              <a:t>процесс возрастной деградации умственных способностей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Активизируется </a:t>
            </a:r>
            <a:r>
              <a:rPr lang="ru-RU" dirty="0">
                <a:solidFill>
                  <a:srgbClr val="FF0000"/>
                </a:solidFill>
              </a:rPr>
              <a:t>работа сердца, системы кровообращения и обмен веществ.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Любимая </a:t>
            </a:r>
            <a:r>
              <a:rPr lang="ru-RU" dirty="0">
                <a:solidFill>
                  <a:srgbClr val="FF0000"/>
                </a:solidFill>
              </a:rPr>
              <a:t>работа, которая вам в радость – важный элемент здорового образа </a:t>
            </a:r>
            <a:r>
              <a:rPr lang="ru-RU" dirty="0" smtClean="0">
                <a:solidFill>
                  <a:srgbClr val="FF0000"/>
                </a:solidFill>
              </a:rPr>
              <a:t>жизни. поможет </a:t>
            </a:r>
            <a:r>
              <a:rPr lang="ru-RU" dirty="0">
                <a:solidFill>
                  <a:srgbClr val="FF0000"/>
                </a:solidFill>
              </a:rPr>
              <a:t>выглядеть моложе.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Тест: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«</a:t>
            </a:r>
            <a:r>
              <a:rPr lang="ru-RU" dirty="0">
                <a:solidFill>
                  <a:srgbClr val="7030A0"/>
                </a:solidFill>
              </a:rPr>
              <a:t>На сколько хороший образ жизни вы ведете»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1</a:t>
            </a:r>
            <a:r>
              <a:rPr lang="ru-RU" dirty="0">
                <a:solidFill>
                  <a:srgbClr val="FF0000"/>
                </a:solidFill>
              </a:rPr>
              <a:t>. Сколько часов в день вы проводите на свежем воздухе?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Меньше </a:t>
            </a:r>
            <a:r>
              <a:rPr lang="ru-RU" i="1" dirty="0">
                <a:solidFill>
                  <a:srgbClr val="FF0000"/>
                </a:solidFill>
              </a:rPr>
              <a:t>30 минут (1 балл) 1 — 2 часа (2 балла) 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    Больше </a:t>
            </a:r>
            <a:r>
              <a:rPr lang="ru-RU" i="1" dirty="0">
                <a:solidFill>
                  <a:srgbClr val="FF0000"/>
                </a:solidFill>
              </a:rPr>
              <a:t>2 часов (3 балла)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Здоровый образ жизни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</a:t>
            </a:r>
          </a:p>
          <a:p>
            <a:pPr algn="just">
              <a:buNone/>
            </a:pPr>
            <a:r>
              <a:rPr lang="ru-RU" sz="4400" i="1" dirty="0" smtClean="0">
                <a:solidFill>
                  <a:srgbClr val="FF0000"/>
                </a:solidFill>
              </a:rPr>
              <a:t>    Здоровый </a:t>
            </a:r>
            <a:r>
              <a:rPr lang="ru-RU" sz="4400" i="1" dirty="0">
                <a:solidFill>
                  <a:srgbClr val="FF0000"/>
                </a:solidFill>
              </a:rPr>
              <a:t>образ жизни </a:t>
            </a:r>
            <a:r>
              <a:rPr lang="ru-RU" dirty="0" smtClean="0">
                <a:solidFill>
                  <a:srgbClr val="FF0000"/>
                </a:solidFill>
              </a:rPr>
              <a:t>это </a:t>
            </a:r>
            <a:r>
              <a:rPr lang="ru-RU" dirty="0">
                <a:solidFill>
                  <a:srgbClr val="FF0000"/>
                </a:solidFill>
              </a:rPr>
              <a:t>концепция </a:t>
            </a:r>
            <a:r>
              <a:rPr lang="ru-RU" dirty="0" smtClean="0">
                <a:solidFill>
                  <a:srgbClr val="FF0000"/>
                </a:solidFill>
              </a:rPr>
              <a:t>жизнедеятельности человека</a:t>
            </a:r>
            <a:r>
              <a:rPr lang="ru-RU" dirty="0">
                <a:solidFill>
                  <a:srgbClr val="FF0000"/>
                </a:solidFill>
              </a:rPr>
              <a:t>, направленная на улучшение и сохранение здоровья с помощью соответствующего питания, физической подготовки, морального настроя и отказа от вредных привычек.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Тест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rgbClr val="7030A0"/>
                </a:solidFill>
              </a:rPr>
              <a:t>«На сколько хороший образ жизни вы ведете»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2. Вы курите? 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</a:t>
            </a:r>
            <a:r>
              <a:rPr lang="ru-RU" i="1" dirty="0" smtClean="0">
                <a:solidFill>
                  <a:srgbClr val="FF0000"/>
                </a:solidFill>
              </a:rPr>
              <a:t>Да (0 баллов) </a:t>
            </a:r>
          </a:p>
          <a:p>
            <a:pPr>
              <a:buNone/>
            </a:pP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     Нет (1 балл)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Тест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</a:t>
            </a:r>
            <a:r>
              <a:rPr lang="ru-RU" dirty="0">
                <a:solidFill>
                  <a:srgbClr val="7030A0"/>
                </a:solidFill>
              </a:rPr>
              <a:t>«На сколько хороший образ жизни вы ведете</a:t>
            </a:r>
            <a:r>
              <a:rPr lang="ru-RU" dirty="0" smtClean="0">
                <a:solidFill>
                  <a:srgbClr val="7030A0"/>
                </a:solidFill>
              </a:rPr>
              <a:t>»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>
                <a:solidFill>
                  <a:srgbClr val="FF0000"/>
                </a:solidFill>
              </a:rPr>
              <a:t>3. Как часто Вы употребляете алкоголь? </a:t>
            </a:r>
            <a:r>
              <a:rPr lang="ru-RU" i="1" dirty="0">
                <a:solidFill>
                  <a:srgbClr val="FF0000"/>
                </a:solidFill>
              </a:rPr>
              <a:t>Часто ( 0 баллов) 2-4 раза 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   Один раз </a:t>
            </a:r>
            <a:r>
              <a:rPr lang="ru-RU" i="1" dirty="0">
                <a:solidFill>
                  <a:srgbClr val="FF0000"/>
                </a:solidFill>
              </a:rPr>
              <a:t>месяц (1 балл) 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   Редко </a:t>
            </a:r>
            <a:r>
              <a:rPr lang="ru-RU" i="1" dirty="0">
                <a:solidFill>
                  <a:srgbClr val="FF0000"/>
                </a:solidFill>
              </a:rPr>
              <a:t>или не употребляю (3 балл</a:t>
            </a:r>
            <a:r>
              <a:rPr lang="ru-RU" dirty="0">
                <a:solidFill>
                  <a:srgbClr val="FF0000"/>
                </a:solidFill>
              </a:rPr>
              <a:t>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Тест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7030A0"/>
                </a:solidFill>
              </a:rPr>
              <a:t>«</a:t>
            </a:r>
            <a:r>
              <a:rPr lang="ru-RU" dirty="0">
                <a:solidFill>
                  <a:srgbClr val="7030A0"/>
                </a:solidFill>
              </a:rPr>
              <a:t>На сколько хороший образ жизни вы ведете»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</a:t>
            </a:r>
            <a:r>
              <a:rPr lang="ru-RU" dirty="0" smtClean="0">
                <a:solidFill>
                  <a:srgbClr val="FF0000"/>
                </a:solidFill>
              </a:rPr>
              <a:t>4</a:t>
            </a:r>
            <a:r>
              <a:rPr lang="ru-RU" dirty="0">
                <a:solidFill>
                  <a:srgbClr val="FF0000"/>
                </a:solidFill>
              </a:rPr>
              <a:t>. Сколько часов в день вы спите?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i="1" dirty="0" smtClean="0">
                <a:solidFill>
                  <a:srgbClr val="FF0000"/>
                </a:solidFill>
              </a:rPr>
              <a:t>4 </a:t>
            </a:r>
            <a:r>
              <a:rPr lang="ru-RU" i="1" dirty="0">
                <a:solidFill>
                  <a:srgbClr val="FF0000"/>
                </a:solidFill>
              </a:rPr>
              <a:t>— 6 часов (0 баллов) 9 — 10 часов 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     или </a:t>
            </a:r>
            <a:r>
              <a:rPr lang="ru-RU" i="1" dirty="0">
                <a:solidFill>
                  <a:srgbClr val="FF0000"/>
                </a:solidFill>
              </a:rPr>
              <a:t>более (1 балл) 7 — 8 часов (2 балла)</a:t>
            </a:r>
          </a:p>
          <a:p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Тест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«На сколько хороший образ жизни вы ведете»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5. Сколько часов в неделю вы посвящаете занятиям спортом или тренировкам?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Не занимаюсь спортом (0 баллов) До 2 часов (1 балл) 2 — 4 часа (2 балла) 5 — 6 часов (3 балла)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Больше 6 часов (4 балла)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Тест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     </a:t>
            </a:r>
            <a:r>
              <a:rPr lang="ru-RU" dirty="0">
                <a:solidFill>
                  <a:srgbClr val="7030A0"/>
                </a:solidFill>
              </a:rPr>
              <a:t>«На сколько хороший образ жизни вы ведете</a:t>
            </a:r>
            <a:r>
              <a:rPr lang="ru-RU" dirty="0" smtClean="0">
                <a:solidFill>
                  <a:srgbClr val="7030A0"/>
                </a:solidFill>
              </a:rPr>
              <a:t>»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>
                <a:solidFill>
                  <a:srgbClr val="FF0000"/>
                </a:solidFill>
              </a:rPr>
              <a:t>6. Как вы предпочитаете отдыхать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Перед </a:t>
            </a:r>
            <a:r>
              <a:rPr lang="ru-RU" i="1" dirty="0">
                <a:solidFill>
                  <a:srgbClr val="FF0000"/>
                </a:solidFill>
              </a:rPr>
              <a:t>компьютером или телевизором (1 балл) 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Провожу </a:t>
            </a:r>
            <a:r>
              <a:rPr lang="ru-RU" i="1" dirty="0">
                <a:solidFill>
                  <a:srgbClr val="FF0000"/>
                </a:solidFill>
              </a:rPr>
              <a:t>время с семьей или друзьями (2 балла) Занимаюсь спортом, гуляю на природе (3 балла) 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Нет </a:t>
            </a:r>
            <a:r>
              <a:rPr lang="ru-RU" i="1" dirty="0">
                <a:solidFill>
                  <a:srgbClr val="FF0000"/>
                </a:solidFill>
              </a:rPr>
              <a:t>времени на отдых (0 баллов)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Тест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ru-RU" dirty="0">
                <a:solidFill>
                  <a:srgbClr val="7030A0"/>
                </a:solidFill>
              </a:rPr>
              <a:t>«На сколько хороший образ жизни вы ведете»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7</a:t>
            </a:r>
            <a:r>
              <a:rPr lang="ru-RU" dirty="0">
                <a:solidFill>
                  <a:srgbClr val="FF0000"/>
                </a:solidFill>
              </a:rPr>
              <a:t>. Как часто вы едите свежие овощи и фрукты?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i="1" dirty="0" smtClean="0">
                <a:solidFill>
                  <a:srgbClr val="FF0000"/>
                </a:solidFill>
              </a:rPr>
              <a:t>Каждый </a:t>
            </a:r>
            <a:r>
              <a:rPr lang="ru-RU" i="1" dirty="0">
                <a:solidFill>
                  <a:srgbClr val="FF0000"/>
                </a:solidFill>
              </a:rPr>
              <a:t>день (3 балла) 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Несколько </a:t>
            </a:r>
            <a:r>
              <a:rPr lang="ru-RU" i="1" dirty="0">
                <a:solidFill>
                  <a:srgbClr val="FF0000"/>
                </a:solidFill>
              </a:rPr>
              <a:t>раз в неделю (2 балла) 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Не </a:t>
            </a:r>
            <a:r>
              <a:rPr lang="ru-RU" i="1" dirty="0">
                <a:solidFill>
                  <a:srgbClr val="FF0000"/>
                </a:solidFill>
              </a:rPr>
              <a:t>чаще одного раза в неделю (1 балл) Нерегулярно / почти не ем (0 баллов)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Тест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buNone/>
            </a:pP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  «На </a:t>
            </a:r>
            <a:r>
              <a:rPr lang="ru-RU" dirty="0">
                <a:solidFill>
                  <a:srgbClr val="7030A0"/>
                </a:solidFill>
              </a:rPr>
              <a:t>сколько хороший образ жизни вы ведете»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8</a:t>
            </a:r>
            <a:r>
              <a:rPr lang="ru-RU" dirty="0">
                <a:solidFill>
                  <a:srgbClr val="FF0000"/>
                </a:solidFill>
              </a:rPr>
              <a:t>. Отнимите из своего роста (в см) вес (в кг). У вас получилось: 100 или меньше (0 баллов)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Больше </a:t>
            </a:r>
            <a:r>
              <a:rPr lang="ru-RU" dirty="0">
                <a:solidFill>
                  <a:srgbClr val="FF0000"/>
                </a:solidFill>
              </a:rPr>
              <a:t>100 (1 балл)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Результаты: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dirty="0">
                <a:solidFill>
                  <a:srgbClr val="FF0000"/>
                </a:solidFill>
              </a:rPr>
              <a:t>1 — 7 баллов  Пока вы далеки от здорового образа жизни. Однако не стоит отчаиваться. Никогда не поздно начать.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7 </a:t>
            </a:r>
            <a:r>
              <a:rPr lang="ru-RU" dirty="0">
                <a:solidFill>
                  <a:srgbClr val="FF0000"/>
                </a:solidFill>
              </a:rPr>
              <a:t>— 14 баллов Пока не все идеально, но вы находитесь на правильном пути к здоровому образу жизни. Главное — не останавливаться, и совсем скоро вы будете чувствовать себя еще лучше.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14 </a:t>
            </a:r>
            <a:r>
              <a:rPr lang="ru-RU" dirty="0">
                <a:solidFill>
                  <a:srgbClr val="FF0000"/>
                </a:solidFill>
              </a:rPr>
              <a:t>— 19 баллов Вашему образу жизни можно только позавидовать! Так держать! Однако не существует предела совершенству.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115328" cy="5626121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БЛАГОДАРЮ ЗА ВНИМАНИЕ !!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Актуальность здорового образа жизни (ЗОЖ) 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92D050"/>
            </a:solidFill>
          </a:ln>
        </p:spPr>
        <p:txBody>
          <a:bodyPr/>
          <a:lstStyle/>
          <a:p>
            <a:pPr algn="just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Вызвана: возрастанием </a:t>
            </a:r>
            <a:r>
              <a:rPr lang="ru-RU" dirty="0">
                <a:solidFill>
                  <a:srgbClr val="FF0000"/>
                </a:solidFill>
              </a:rPr>
              <a:t>и изменением характера нагрузок на организм человека в связи с усложнением общественной жизни увеличением </a:t>
            </a:r>
            <a:r>
              <a:rPr lang="ru-RU" dirty="0" smtClean="0">
                <a:solidFill>
                  <a:srgbClr val="FF0000"/>
                </a:solidFill>
              </a:rPr>
              <a:t>рисков:</a:t>
            </a:r>
          </a:p>
          <a:p>
            <a:pPr algn="just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- техногенного, экологического</a:t>
            </a:r>
            <a:r>
              <a:rPr lang="ru-RU" dirty="0">
                <a:solidFill>
                  <a:srgbClr val="FF0000"/>
                </a:solidFill>
              </a:rPr>
              <a:t>, психологического, политического и военного характера, провоцирующих негативные сдвиги в состоянии здоровья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Элементы ЗОЖ  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  -   В</a:t>
            </a:r>
            <a:r>
              <a:rPr lang="ru-RU" dirty="0" smtClean="0">
                <a:solidFill>
                  <a:srgbClr val="FF0000"/>
                </a:solidFill>
              </a:rPr>
              <a:t>оспитание с раннего детства здоровых привычек и навыков;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  - Окружающая </a:t>
            </a:r>
            <a:r>
              <a:rPr lang="ru-RU" dirty="0">
                <a:solidFill>
                  <a:srgbClr val="FF0000"/>
                </a:solidFill>
              </a:rPr>
              <a:t>среда: безопасная и благоприятная для обитания, знания о влиянии окружающих предметов на здоровье; 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  - Отказ </a:t>
            </a:r>
            <a:r>
              <a:rPr lang="ru-RU" dirty="0">
                <a:solidFill>
                  <a:srgbClr val="FF0000"/>
                </a:solidFill>
              </a:rPr>
              <a:t>от вредных привычек: самоотравления легальными наркотиками (</a:t>
            </a:r>
            <a:r>
              <a:rPr lang="ru-RU" dirty="0" err="1">
                <a:solidFill>
                  <a:srgbClr val="FF0000"/>
                </a:solidFill>
              </a:rPr>
              <a:t>алкоядом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табакоядом</a:t>
            </a:r>
            <a:r>
              <a:rPr lang="ru-RU" dirty="0">
                <a:solidFill>
                  <a:srgbClr val="FF0000"/>
                </a:solidFill>
              </a:rPr>
              <a:t>) и нелегальными. питание: умеренное, соответствующее физиологическим особенностям конкретного человека, информированность о качестве употребляемых продуктов;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  -  Движения</a:t>
            </a:r>
            <a:r>
              <a:rPr lang="ru-RU" dirty="0">
                <a:solidFill>
                  <a:srgbClr val="FF0000"/>
                </a:solidFill>
              </a:rPr>
              <a:t>: физически активная жизнь, включая специальные физические упражнения (например, гимнастика), с учётом возрастных и физиологических особенностей;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  - Гигиена </a:t>
            </a:r>
            <a:r>
              <a:rPr lang="ru-RU" dirty="0">
                <a:solidFill>
                  <a:srgbClr val="FF0000"/>
                </a:solidFill>
              </a:rPr>
              <a:t>организма: соблюдение правил личной и общественной гигиены, владение навыками первой помощи; закаливание;</a:t>
            </a:r>
          </a:p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Элементы здорового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образа жизни (ЗОЖ)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Элементы ЗОЖ 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    - На физиологическое состояние человека большое влияние оказывает его </a:t>
            </a:r>
            <a:r>
              <a:rPr lang="ru-RU" dirty="0" err="1" smtClean="0">
                <a:solidFill>
                  <a:srgbClr val="FF0000"/>
                </a:solidFill>
                <a:latin typeface="+mj-lt"/>
              </a:rPr>
              <a:t>психо-эмоциональное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 состояние, которое зависит, в свою очередь, от его умственных установок. Поэтому некоторые авторы также выделяют дополнительно следующие аспекты ЗОЖ: </a:t>
            </a:r>
            <a:endParaRPr lang="ru-RU" dirty="0">
              <a:solidFill>
                <a:srgbClr val="FF0000"/>
              </a:solidFill>
              <a:latin typeface="+mj-lt"/>
            </a:endParaRPr>
          </a:p>
          <a:p>
            <a:pPr algn="just">
              <a:buNone/>
            </a:pPr>
            <a:r>
              <a:rPr lang="ru-RU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    - Эмоциональное 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самочувствие: психогигиена, умение справляться с собственными эмоциями, сложными ситуациями; 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- Интеллектуальное 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самочувствие: способность человека узнавать и использовать новую информацию для оптимальных действий в новых обстоятельствах; </a:t>
            </a:r>
            <a:endParaRPr lang="ru-RU" dirty="0" smtClean="0">
              <a:solidFill>
                <a:srgbClr val="FF0000"/>
              </a:solidFill>
              <a:latin typeface="+mj-lt"/>
            </a:endParaRPr>
          </a:p>
          <a:p>
            <a:pPr algn="just">
              <a:buNone/>
            </a:pPr>
            <a:r>
              <a:rPr lang="ru-RU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     - Духовное 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самочувствие: способность устанавливать действительно значимые, конструктивные жизненные цели и стремиться к ним, оптимизм.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Правила ЗОЖ: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  Спорт </a:t>
            </a:r>
            <a:r>
              <a:rPr lang="ru-RU" dirty="0">
                <a:solidFill>
                  <a:srgbClr val="7030A0"/>
                </a:solidFill>
              </a:rPr>
              <a:t>Спорт </a:t>
            </a:r>
            <a:r>
              <a:rPr lang="ru-RU" dirty="0">
                <a:solidFill>
                  <a:srgbClr val="FF0000"/>
                </a:solidFill>
              </a:rPr>
              <a:t>- это наше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долголетие</a:t>
            </a:r>
            <a:r>
              <a:rPr lang="ru-RU" dirty="0">
                <a:solidFill>
                  <a:srgbClr val="FF0000"/>
                </a:solidFill>
              </a:rPr>
              <a:t>, физические нагрузки одни из правил здорового образа жизни. Занимайтесь спортом минимально 30-60 минут через день</a:t>
            </a:r>
          </a:p>
        </p:txBody>
      </p:sp>
      <p:pic>
        <p:nvPicPr>
          <p:cNvPr id="5" name="Рисунок 4" descr="Знаки здорового образа жизни Векторная График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571612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Правила ЗОЖ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>
                <a:solidFill>
                  <a:srgbClr val="7030A0"/>
                </a:solidFill>
              </a:rPr>
              <a:t>Правильное питание</a:t>
            </a:r>
            <a:r>
              <a:rPr lang="ru-RU" dirty="0"/>
              <a:t>. </a:t>
            </a:r>
            <a:r>
              <a:rPr lang="ru-RU" i="1" dirty="0">
                <a:solidFill>
                  <a:srgbClr val="FF0000"/>
                </a:solidFill>
              </a:rPr>
              <a:t>Включите в свой план питания как можно больше фруктов, овощей и продуктов включающие в себя полезные вещества (витамины, минералы)! 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7030A0"/>
                </a:solidFill>
              </a:rPr>
              <a:t>Правило </a:t>
            </a:r>
            <a:r>
              <a:rPr lang="ru-RU" dirty="0">
                <a:solidFill>
                  <a:srgbClr val="7030A0"/>
                </a:solidFill>
              </a:rPr>
              <a:t>здорового образа жизни</a:t>
            </a:r>
            <a:r>
              <a:rPr lang="ru-RU" dirty="0"/>
              <a:t> </a:t>
            </a:r>
            <a:r>
              <a:rPr lang="ru-RU" b="1" dirty="0">
                <a:solidFill>
                  <a:srgbClr val="FF0000"/>
                </a:solidFill>
              </a:rPr>
              <a:t>- </a:t>
            </a:r>
            <a:r>
              <a:rPr lang="ru-RU" i="1" dirty="0">
                <a:solidFill>
                  <a:srgbClr val="FF0000"/>
                </a:solidFill>
              </a:rPr>
              <a:t>никакого </a:t>
            </a:r>
            <a:r>
              <a:rPr lang="ru-RU" i="1" dirty="0" err="1">
                <a:solidFill>
                  <a:srgbClr val="FF0000"/>
                </a:solidFill>
              </a:rPr>
              <a:t>фастфуда</a:t>
            </a:r>
            <a:r>
              <a:rPr lang="ru-RU" i="1" dirty="0">
                <a:solidFill>
                  <a:srgbClr val="FF0000"/>
                </a:solidFill>
              </a:rPr>
              <a:t>, газировки, полуфабрикатов, чипсов, сухариков и прочего.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Правила ЗОЖ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ru-RU" i="1" dirty="0" smtClean="0">
                <a:solidFill>
                  <a:srgbClr val="7030A0"/>
                </a:solidFill>
              </a:rPr>
              <a:t>Режим </a:t>
            </a:r>
            <a:r>
              <a:rPr lang="ru-RU" i="1" dirty="0">
                <a:solidFill>
                  <a:srgbClr val="7030A0"/>
                </a:solidFill>
              </a:rPr>
              <a:t>дня </a:t>
            </a:r>
            <a:endParaRPr lang="ru-RU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Соблюдайте </a:t>
            </a:r>
            <a:r>
              <a:rPr lang="ru-RU" dirty="0">
                <a:solidFill>
                  <a:srgbClr val="FF0000"/>
                </a:solidFill>
              </a:rPr>
              <a:t>распорядок дня.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Во </a:t>
            </a:r>
            <a:r>
              <a:rPr lang="ru-RU" dirty="0">
                <a:solidFill>
                  <a:srgbClr val="FF0000"/>
                </a:solidFill>
              </a:rPr>
              <a:t>первых, </a:t>
            </a:r>
            <a:r>
              <a:rPr lang="ru-RU" i="1" dirty="0">
                <a:solidFill>
                  <a:srgbClr val="FF0000"/>
                </a:solidFill>
              </a:rPr>
              <a:t>это восьми часовой здоровый сон. 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Во </a:t>
            </a:r>
            <a:r>
              <a:rPr lang="ru-RU" dirty="0">
                <a:solidFill>
                  <a:srgbClr val="FF0000"/>
                </a:solidFill>
              </a:rPr>
              <a:t>вторых, </a:t>
            </a:r>
            <a:r>
              <a:rPr lang="ru-RU" i="1" dirty="0">
                <a:solidFill>
                  <a:srgbClr val="FF0000"/>
                </a:solidFill>
              </a:rPr>
              <a:t>правило здорового образа жизни - просыпаться в определенное время, например в восемь утра, даже если вам никуда не нужно вставать. Засыпайте так, чтобы сон был восемь часов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Правила ЗОЖ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buNone/>
            </a:pP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   Позитивное настроение </a:t>
            </a:r>
            <a:r>
              <a:rPr lang="ru-RU" dirty="0">
                <a:solidFill>
                  <a:srgbClr val="FF0000"/>
                </a:solidFill>
              </a:rPr>
              <a:t>н</a:t>
            </a:r>
            <a:r>
              <a:rPr lang="ru-RU" dirty="0" smtClean="0">
                <a:solidFill>
                  <a:srgbClr val="FF0000"/>
                </a:solidFill>
              </a:rPr>
              <a:t>аиважнейшее</a:t>
            </a:r>
            <a:r>
              <a:rPr lang="ru-RU" dirty="0">
                <a:solidFill>
                  <a:srgbClr val="FF0000"/>
                </a:solidFill>
              </a:rPr>
              <a:t> правило здорового образа жизни – это светлое и позитивное настроение! Радуйтесь хорошим моментам, достижениям и не заостряйте внимание на оплошности и неудачи. Не стоит тревожиться по пустякам!</a:t>
            </a:r>
          </a:p>
          <a:p>
            <a:endParaRPr lang="ru-RU" dirty="0"/>
          </a:p>
        </p:txBody>
      </p:sp>
      <p:sp>
        <p:nvSpPr>
          <p:cNvPr id="18435" name="AutoShape 3" descr="иконки линии пригодности и разминки. редактируемый ход. пиксель совершенный. для мобильных устройств и интернета. содержит такие значки, ка - здоровый образ жизни stock illustra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1182</Words>
  <Application>Microsoft Office PowerPoint</Application>
  <PresentationFormat>Экран (4:3)</PresentationFormat>
  <Paragraphs>116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МЫ И ЗДОРОВЫЙ ОБРАЗ ЖИЗНИ</vt:lpstr>
      <vt:lpstr>Здоровый образ жизни  </vt:lpstr>
      <vt:lpstr>Актуальность здорового образа жизни (ЗОЖ) </vt:lpstr>
      <vt:lpstr>Элементы ЗОЖ  </vt:lpstr>
      <vt:lpstr>Элементы ЗОЖ  </vt:lpstr>
      <vt:lpstr>Правила ЗОЖ:</vt:lpstr>
      <vt:lpstr>Правила ЗОЖ</vt:lpstr>
      <vt:lpstr>Правила ЗОЖ</vt:lpstr>
      <vt:lpstr>Правила ЗОЖ</vt:lpstr>
      <vt:lpstr>Правила ЗОЖ</vt:lpstr>
      <vt:lpstr>Правила ЗОЖ</vt:lpstr>
      <vt:lpstr>Факторы, разрушающие здоровье</vt:lpstr>
      <vt:lpstr>Опасные заблуждения и что мы думаем о наркотиках</vt:lpstr>
      <vt:lpstr>Факторы, разрушающие здоровье</vt:lpstr>
      <vt:lpstr>ЗАПОМНИТЕ</vt:lpstr>
      <vt:lpstr>Факторы, разрушающие здоровье</vt:lpstr>
      <vt:lpstr>СОВЕТЫ ЗДОРОВОГО ОБРАЗА ЖИЗНИ</vt:lpstr>
      <vt:lpstr>СОВЕТЫ ЗДОРОВОГО ОБРАЗА ЖИЗНИ</vt:lpstr>
      <vt:lpstr>Тест:</vt:lpstr>
      <vt:lpstr>Тест </vt:lpstr>
      <vt:lpstr>Тест</vt:lpstr>
      <vt:lpstr>Тест</vt:lpstr>
      <vt:lpstr>Тест </vt:lpstr>
      <vt:lpstr>Тест</vt:lpstr>
      <vt:lpstr>Тест</vt:lpstr>
      <vt:lpstr>Тест</vt:lpstr>
      <vt:lpstr>Результаты: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"Мы - за здоровый образ жизни"</dc:title>
  <dc:creator>vospitatel</dc:creator>
  <cp:lastModifiedBy>vospitatel</cp:lastModifiedBy>
  <cp:revision>15</cp:revision>
  <dcterms:created xsi:type="dcterms:W3CDTF">2021-10-12T09:53:51Z</dcterms:created>
  <dcterms:modified xsi:type="dcterms:W3CDTF">2021-10-12T12:01:08Z</dcterms:modified>
</cp:coreProperties>
</file>